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vml" ContentType="application/vnd.openxmlformats-officedocument.vmlDrawing"/>
  <Default Extension="png" ContentType="image/png"/>
  <Default Extension="xls" ContentType="application/vnd.ms-excel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8"/>
    <p:restoredTop sz="94693"/>
  </p:normalViewPr>
  <p:slideViewPr>
    <p:cSldViewPr snapToGrid="0" snapToObjects="1">
      <p:cViewPr varScale="1">
        <p:scale>
          <a:sx n="107" d="100"/>
          <a:sy n="107" d="100"/>
        </p:scale>
        <p:origin x="200" y="10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DABC7-09B3-754A-9C6D-D601946A9480}" type="datetimeFigureOut">
              <a:rPr lang="en-US" smtClean="0"/>
              <a:t>6/22/18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C8CB0-38FE-1042-A521-F069FD3750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283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DABC7-09B3-754A-9C6D-D601946A9480}" type="datetimeFigureOut">
              <a:rPr lang="en-US" smtClean="0"/>
              <a:t>6/22/18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C8CB0-38FE-1042-A521-F069FD3750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103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DABC7-09B3-754A-9C6D-D601946A9480}" type="datetimeFigureOut">
              <a:rPr lang="en-US" smtClean="0"/>
              <a:t>6/22/18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C8CB0-38FE-1042-A521-F069FD3750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830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DABC7-09B3-754A-9C6D-D601946A9480}" type="datetimeFigureOut">
              <a:rPr lang="en-US" smtClean="0"/>
              <a:t>6/22/18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C8CB0-38FE-1042-A521-F069FD3750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97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DABC7-09B3-754A-9C6D-D601946A9480}" type="datetimeFigureOut">
              <a:rPr lang="en-US" smtClean="0"/>
              <a:t>6/22/18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C8CB0-38FE-1042-A521-F069FD3750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697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DABC7-09B3-754A-9C6D-D601946A9480}" type="datetimeFigureOut">
              <a:rPr lang="en-US" smtClean="0"/>
              <a:t>6/22/18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C8CB0-38FE-1042-A521-F069FD3750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537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DABC7-09B3-754A-9C6D-D601946A9480}" type="datetimeFigureOut">
              <a:rPr lang="en-US" smtClean="0"/>
              <a:t>6/22/18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C8CB0-38FE-1042-A521-F069FD3750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622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DABC7-09B3-754A-9C6D-D601946A9480}" type="datetimeFigureOut">
              <a:rPr lang="en-US" smtClean="0"/>
              <a:t>6/22/18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C8CB0-38FE-1042-A521-F069FD3750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53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DABC7-09B3-754A-9C6D-D601946A9480}" type="datetimeFigureOut">
              <a:rPr lang="en-US" smtClean="0"/>
              <a:t>6/22/18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C8CB0-38FE-1042-A521-F069FD3750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354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DABC7-09B3-754A-9C6D-D601946A9480}" type="datetimeFigureOut">
              <a:rPr lang="en-US" smtClean="0"/>
              <a:t>6/22/18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C8CB0-38FE-1042-A521-F069FD3750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878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DABC7-09B3-754A-9C6D-D601946A9480}" type="datetimeFigureOut">
              <a:rPr lang="en-US" smtClean="0"/>
              <a:t>6/22/18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C8CB0-38FE-1042-A521-F069FD3750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74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8DABC7-09B3-754A-9C6D-D601946A9480}" type="datetimeFigureOut">
              <a:rPr lang="en-US" smtClean="0"/>
              <a:t>6/22/18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C8CB0-38FE-1042-A521-F069FD3750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569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_-_2004_Worksheet1.xls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1570038" y="274638"/>
            <a:ext cx="9097962" cy="563562"/>
          </a:xfrm>
          <a:prstGeom prst="rect">
            <a:avLst/>
          </a:prstGeo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dirty="0">
                <a:latin typeface="Tahoma" charset="0"/>
              </a:rPr>
              <a:t> Choosing to take risks---- </a:t>
            </a:r>
            <a:r>
              <a:rPr lang="en-US" altLang="en-US" sz="2800" dirty="0">
                <a:latin typeface="Tahoma" charset="0"/>
              </a:rPr>
              <a:t>Half the People Don’t Seek or Consume Care Properly</a:t>
            </a:r>
          </a:p>
        </p:txBody>
      </p:sp>
      <p:sp>
        <p:nvSpPr>
          <p:cNvPr id="3" name="Text Placeholder 20"/>
          <p:cNvSpPr txBox="1">
            <a:spLocks/>
          </p:cNvSpPr>
          <p:nvPr/>
        </p:nvSpPr>
        <p:spPr>
          <a:xfrm>
            <a:off x="2057401" y="1219201"/>
            <a:ext cx="8177213" cy="523875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en-US" sz="1400" dirty="0">
                <a:solidFill>
                  <a:schemeClr val="tx1">
                    <a:tint val="75000"/>
                  </a:schemeClr>
                </a:solidFill>
              </a:rPr>
              <a:t>Percent who say they or another family member living in their household have done each of the following in the past 12 months because of the cost:</a:t>
            </a:r>
          </a:p>
        </p:txBody>
      </p:sp>
      <p:graphicFrame>
        <p:nvGraphicFramePr>
          <p:cNvPr id="32771" name="Chart Placeholder 4"/>
          <p:cNvGraphicFramePr>
            <a:graphicFrameLocks noGrp="1"/>
          </p:cNvGraphicFramePr>
          <p:nvPr/>
        </p:nvGraphicFramePr>
        <p:xfrm>
          <a:off x="6553201" y="1828800"/>
          <a:ext cx="4664075" cy="45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Worksheet" r:id="rId3" imgW="4669941" imgH="4572396" progId="Excel.Sheet.8">
                  <p:embed/>
                </p:oleObj>
              </mc:Choice>
              <mc:Fallback>
                <p:oleObj name="Worksheet" r:id="rId3" imgW="4669941" imgH="4572396" progId="Excel.Sheet.8">
                  <p:embed/>
                  <p:pic>
                    <p:nvPicPr>
                      <p:cNvPr id="0" name="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1" y="1828800"/>
                        <a:ext cx="4664075" cy="457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2" name="TextBox 9"/>
          <p:cNvSpPr txBox="1">
            <a:spLocks noChangeArrowheads="1"/>
          </p:cNvSpPr>
          <p:nvPr/>
        </p:nvSpPr>
        <p:spPr bwMode="auto">
          <a:xfrm>
            <a:off x="2636838" y="3725864"/>
            <a:ext cx="4114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/>
            <a:r>
              <a:rPr lang="en-US" altLang="en-US" sz="1400" b="1"/>
              <a:t>Not filled a prescription for a medicine</a:t>
            </a:r>
          </a:p>
        </p:txBody>
      </p:sp>
      <p:sp>
        <p:nvSpPr>
          <p:cNvPr id="32773" name="TextBox 10"/>
          <p:cNvSpPr txBox="1">
            <a:spLocks noChangeArrowheads="1"/>
          </p:cNvSpPr>
          <p:nvPr/>
        </p:nvSpPr>
        <p:spPr bwMode="auto">
          <a:xfrm>
            <a:off x="2636838" y="4760914"/>
            <a:ext cx="4114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/>
            <a:r>
              <a:rPr lang="en-US" altLang="en-US" sz="1400" b="1"/>
              <a:t>Cut pills in half or skipped doses of medicine</a:t>
            </a:r>
          </a:p>
        </p:txBody>
      </p:sp>
      <p:sp>
        <p:nvSpPr>
          <p:cNvPr id="32774" name="TextBox 27"/>
          <p:cNvSpPr txBox="1">
            <a:spLocks noChangeArrowheads="1"/>
          </p:cNvSpPr>
          <p:nvPr/>
        </p:nvSpPr>
        <p:spPr bwMode="auto">
          <a:xfrm>
            <a:off x="2636838" y="2698751"/>
            <a:ext cx="4114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/>
            <a:r>
              <a:rPr lang="en-US" altLang="en-US" sz="1400" b="1"/>
              <a:t>Skipped dental care or checkups</a:t>
            </a:r>
          </a:p>
        </p:txBody>
      </p:sp>
      <p:sp>
        <p:nvSpPr>
          <p:cNvPr id="32775" name="TextBox 28"/>
          <p:cNvSpPr txBox="1">
            <a:spLocks noChangeArrowheads="1"/>
          </p:cNvSpPr>
          <p:nvPr/>
        </p:nvSpPr>
        <p:spPr bwMode="auto">
          <a:xfrm>
            <a:off x="2636838" y="31242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/>
            <a:r>
              <a:rPr lang="en-US" altLang="en-US" sz="1400" b="1"/>
              <a:t>Put off or postponed getting health care needed</a:t>
            </a:r>
          </a:p>
        </p:txBody>
      </p:sp>
      <p:sp>
        <p:nvSpPr>
          <p:cNvPr id="32776" name="TextBox 29"/>
          <p:cNvSpPr txBox="1">
            <a:spLocks noChangeArrowheads="1"/>
          </p:cNvSpPr>
          <p:nvPr/>
        </p:nvSpPr>
        <p:spPr bwMode="auto">
          <a:xfrm>
            <a:off x="2636838" y="5259389"/>
            <a:ext cx="4114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/>
            <a:r>
              <a:rPr lang="en-US" altLang="en-US" sz="1400" b="1"/>
              <a:t>Had problems getting mental health care</a:t>
            </a:r>
          </a:p>
        </p:txBody>
      </p:sp>
      <p:sp>
        <p:nvSpPr>
          <p:cNvPr id="32777" name="TextBox 30"/>
          <p:cNvSpPr txBox="1">
            <a:spLocks noChangeArrowheads="1"/>
          </p:cNvSpPr>
          <p:nvPr/>
        </p:nvSpPr>
        <p:spPr bwMode="auto">
          <a:xfrm>
            <a:off x="2636838" y="2058989"/>
            <a:ext cx="4114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/>
            <a:r>
              <a:rPr lang="en-US" altLang="en-US" sz="1400" b="1"/>
              <a:t>Relied on home remedies or over-the-counter drugs instead of going to see a doctor</a:t>
            </a:r>
          </a:p>
        </p:txBody>
      </p:sp>
      <p:sp>
        <p:nvSpPr>
          <p:cNvPr id="32778" name="TextBox 31"/>
          <p:cNvSpPr txBox="1">
            <a:spLocks noChangeArrowheads="1"/>
          </p:cNvSpPr>
          <p:nvPr/>
        </p:nvSpPr>
        <p:spPr bwMode="auto">
          <a:xfrm>
            <a:off x="2636838" y="41148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/>
            <a:r>
              <a:rPr lang="en-US" altLang="en-US" sz="1400" b="1"/>
              <a:t>Skipped a recommended medical test or treatment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24001" y="6561138"/>
            <a:ext cx="8067675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050" dirty="0">
                <a:latin typeface="Calibri" pitchFamily="34" charset="0"/>
                <a:ea typeface="ＭＳ Ｐゴシック" charset="0"/>
              </a:rPr>
              <a:t>Source: Kaiser Family Foundation </a:t>
            </a:r>
            <a:r>
              <a:rPr lang="en-US" sz="1050" i="1" dirty="0">
                <a:latin typeface="Calibri" pitchFamily="34" charset="0"/>
                <a:ea typeface="ＭＳ Ｐゴシック" charset="0"/>
              </a:rPr>
              <a:t>Health Tracking Poll</a:t>
            </a:r>
            <a:r>
              <a:rPr lang="en-US" sz="1050" dirty="0">
                <a:latin typeface="Calibri" pitchFamily="34" charset="0"/>
                <a:ea typeface="ＭＳ Ｐゴシック" charset="0"/>
              </a:rPr>
              <a:t> (conducted August 10-15, 2011).</a:t>
            </a:r>
          </a:p>
        </p:txBody>
      </p:sp>
      <p:sp>
        <p:nvSpPr>
          <p:cNvPr id="32780" name="TextBox 22"/>
          <p:cNvSpPr txBox="1">
            <a:spLocks noChangeArrowheads="1"/>
          </p:cNvSpPr>
          <p:nvPr/>
        </p:nvSpPr>
        <p:spPr bwMode="auto">
          <a:xfrm>
            <a:off x="2636838" y="5775326"/>
            <a:ext cx="4114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/>
            <a:r>
              <a:rPr lang="en-US" altLang="en-US" sz="1400" b="1"/>
              <a:t>‘Yes’ to any of the above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2057401" y="6040438"/>
            <a:ext cx="8003969" cy="0"/>
          </a:xfrm>
          <a:prstGeom prst="line">
            <a:avLst/>
          </a:prstGeom>
          <a:ln w="57150">
            <a:solidFill>
              <a:srgbClr val="777777"/>
            </a:solidFill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2782" name="Picture 7" descr="kfflogo-color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63" y="6337300"/>
            <a:ext cx="4572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881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122</Words>
  <Application>Microsoft Macintosh PowerPoint</Application>
  <PresentationFormat>Widescreen</PresentationFormat>
  <Paragraphs>11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Calibri</vt:lpstr>
      <vt:lpstr>Calibri Light</vt:lpstr>
      <vt:lpstr>ＭＳ Ｐゴシック</vt:lpstr>
      <vt:lpstr>Tahoma</vt:lpstr>
      <vt:lpstr>Arial</vt:lpstr>
      <vt:lpstr>Office Theme</vt:lpstr>
      <vt:lpstr>Worksheet</vt:lpstr>
      <vt:lpstr>PowerPoint Presentation</vt:lpstr>
    </vt:vector>
  </TitlesOfParts>
  <Company/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2</cp:revision>
  <dcterms:created xsi:type="dcterms:W3CDTF">2018-06-22T20:05:57Z</dcterms:created>
  <dcterms:modified xsi:type="dcterms:W3CDTF">2018-06-22T20:07:01Z</dcterms:modified>
</cp:coreProperties>
</file>