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13"/>
  </p:normalViewPr>
  <p:slideViewPr>
    <p:cSldViewPr snapToGrid="0" snapToObjects="1">
      <p:cViewPr varScale="1">
        <p:scale>
          <a:sx n="107" d="100"/>
          <a:sy n="107" d="100"/>
        </p:scale>
        <p:origin x="20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8B48-3DCE-984D-93CB-C4AF6D984F16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90213-819E-D047-9EA6-F22E7677C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5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2B842B-C33B-364F-BCA8-577DBDE46B62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1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5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5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91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6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2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20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2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5794-5E41-A94C-88C6-1F397EA3D7E0}" type="datetimeFigureOut">
              <a:rPr lang="en-US" smtClean="0"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CB11-2E84-9A4A-A08B-F1A6A99B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2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3"/>
          <p:cNvSpPr txBox="1">
            <a:spLocks noChangeArrowheads="1"/>
          </p:cNvSpPr>
          <p:nvPr/>
        </p:nvSpPr>
        <p:spPr bwMode="auto">
          <a:xfrm>
            <a:off x="4466030" y="1430224"/>
            <a:ext cx="557569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Cost per        =     </a:t>
            </a:r>
            <a:r>
              <a:rPr lang="en-US" altLang="en-US" sz="1350" u="sng" dirty="0"/>
              <a:t>patients</a:t>
            </a:r>
            <a:r>
              <a:rPr lang="en-US" altLang="en-US" sz="1350" dirty="0"/>
              <a:t>    x     </a:t>
            </a:r>
            <a:r>
              <a:rPr lang="en-US" altLang="en-US" sz="1350" u="sng" dirty="0"/>
              <a:t>services</a:t>
            </a:r>
            <a:r>
              <a:rPr lang="en-US" altLang="en-US" sz="1350" dirty="0"/>
              <a:t>     x     </a:t>
            </a:r>
            <a:r>
              <a:rPr lang="en-US" altLang="en-US" sz="1350" u="sng" dirty="0"/>
              <a:t>inputs(LOS) </a:t>
            </a:r>
            <a:r>
              <a:rPr lang="en-US" altLang="en-US" sz="1350" dirty="0"/>
              <a:t>    x      </a:t>
            </a:r>
            <a:r>
              <a:rPr lang="en-US" altLang="en-US" sz="1350" u="sng" dirty="0"/>
              <a:t>cost   </a:t>
            </a:r>
            <a:r>
              <a:rPr lang="en-US" altLang="en-US" sz="1350" dirty="0"/>
              <a:t>         </a:t>
            </a:r>
            <a:r>
              <a:rPr lang="en-US" altLang="en-US" sz="1350" u="sng" dirty="0"/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person                  persons           patients            service                    input</a:t>
            </a:r>
          </a:p>
        </p:txBody>
      </p:sp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4560252" y="766035"/>
            <a:ext cx="5380127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                                    1                      2                      3	                            4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                            Wellness    x    Utilization     x     Intensity        x    Efficiency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                               Risk                   Risk                    Risk                       Risk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568304" y="4273154"/>
            <a:ext cx="13097" cy="1575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606404" y="5848350"/>
            <a:ext cx="54232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89" name="TextBox 11"/>
          <p:cNvSpPr txBox="1">
            <a:spLocks noChangeArrowheads="1"/>
          </p:cNvSpPr>
          <p:nvPr/>
        </p:nvSpPr>
        <p:spPr bwMode="auto">
          <a:xfrm>
            <a:off x="2908697" y="5848350"/>
            <a:ext cx="66294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/>
              <a:t>1900                                                       1950    1960    1970    1980    1990    2000    2010    2020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48596" y="4248126"/>
            <a:ext cx="2563416" cy="1615658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Triangle 17"/>
          <p:cNvSpPr/>
          <p:nvPr/>
        </p:nvSpPr>
        <p:spPr>
          <a:xfrm>
            <a:off x="5589985" y="4317208"/>
            <a:ext cx="1127522" cy="1551385"/>
          </a:xfrm>
          <a:prstGeom prst="rtTriangl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ight Triangle 19"/>
          <p:cNvSpPr/>
          <p:nvPr/>
        </p:nvSpPr>
        <p:spPr>
          <a:xfrm flipH="1">
            <a:off x="7231856" y="4760119"/>
            <a:ext cx="1820466" cy="895350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Trapezoid 20"/>
          <p:cNvSpPr/>
          <p:nvPr/>
        </p:nvSpPr>
        <p:spPr>
          <a:xfrm>
            <a:off x="2835703" y="2457199"/>
            <a:ext cx="317897" cy="373856"/>
          </a:xfrm>
          <a:prstGeom prst="trapezoid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Trapezoid 21"/>
          <p:cNvSpPr/>
          <p:nvPr/>
        </p:nvSpPr>
        <p:spPr>
          <a:xfrm>
            <a:off x="4389007" y="2488256"/>
            <a:ext cx="317897" cy="373856"/>
          </a:xfrm>
          <a:prstGeom prst="trapezoid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Trapezoid 22"/>
          <p:cNvSpPr/>
          <p:nvPr/>
        </p:nvSpPr>
        <p:spPr>
          <a:xfrm>
            <a:off x="6533941" y="2474716"/>
            <a:ext cx="317897" cy="373856"/>
          </a:xfrm>
          <a:prstGeom prst="trapezoid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Triangle 24"/>
          <p:cNvSpPr/>
          <p:nvPr/>
        </p:nvSpPr>
        <p:spPr>
          <a:xfrm rot="17758697">
            <a:off x="5472709" y="3886796"/>
            <a:ext cx="1674019" cy="1658540"/>
          </a:xfrm>
          <a:prstGeom prst="triangle">
            <a:avLst>
              <a:gd name="adj" fmla="val 54054"/>
            </a:avLst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ight Triangle 25"/>
          <p:cNvSpPr/>
          <p:nvPr/>
        </p:nvSpPr>
        <p:spPr>
          <a:xfrm rot="5400000">
            <a:off x="7531299" y="4184452"/>
            <a:ext cx="1334691" cy="1638300"/>
          </a:xfrm>
          <a:prstGeom prst="rtTriangl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ight Triangle 26"/>
          <p:cNvSpPr/>
          <p:nvPr/>
        </p:nvSpPr>
        <p:spPr>
          <a:xfrm flipH="1">
            <a:off x="6642498" y="4296968"/>
            <a:ext cx="747713" cy="1534715"/>
          </a:xfrm>
          <a:prstGeom prst="rtTriangl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256735" y="5695952"/>
            <a:ext cx="2795588" cy="19288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401" name="Title 30"/>
          <p:cNvSpPr>
            <a:spLocks noGrp="1"/>
          </p:cNvSpPr>
          <p:nvPr>
            <p:ph type="title"/>
          </p:nvPr>
        </p:nvSpPr>
        <p:spPr>
          <a:xfrm>
            <a:off x="1676400" y="217660"/>
            <a:ext cx="8968154" cy="857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                      Increasing </a:t>
            </a:r>
            <a:r>
              <a:rPr lang="en-US" altLang="en-US" dirty="0" smtClean="0"/>
              <a:t>Payment Risk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/>
              <a:t>                     </a:t>
            </a:r>
            <a:r>
              <a:rPr lang="en-US" altLang="en-US" sz="1600" dirty="0"/>
              <a:t>     </a:t>
            </a:r>
          </a:p>
        </p:txBody>
      </p:sp>
      <p:sp>
        <p:nvSpPr>
          <p:cNvPr id="32" name="Right Triangle 31"/>
          <p:cNvSpPr/>
          <p:nvPr/>
        </p:nvSpPr>
        <p:spPr>
          <a:xfrm flipH="1">
            <a:off x="7365206" y="4317207"/>
            <a:ext cx="1687116" cy="442913"/>
          </a:xfrm>
          <a:prstGeom prst="rtTriangl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Triangle 32"/>
          <p:cNvSpPr/>
          <p:nvPr/>
        </p:nvSpPr>
        <p:spPr>
          <a:xfrm rot="19977100">
            <a:off x="7254480" y="4702969"/>
            <a:ext cx="1800225" cy="517922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404" name="TextBox 33"/>
          <p:cNvSpPr txBox="1">
            <a:spLocks noChangeArrowheads="1"/>
          </p:cNvSpPr>
          <p:nvPr/>
        </p:nvSpPr>
        <p:spPr bwMode="auto">
          <a:xfrm flipH="1">
            <a:off x="3120838" y="2340257"/>
            <a:ext cx="11144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/>
              <a:t>Household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Born Risk</a:t>
            </a:r>
          </a:p>
        </p:txBody>
      </p:sp>
      <p:sp>
        <p:nvSpPr>
          <p:cNvPr id="16405" name="TextBox 34"/>
          <p:cNvSpPr txBox="1">
            <a:spLocks noChangeArrowheads="1"/>
          </p:cNvSpPr>
          <p:nvPr/>
        </p:nvSpPr>
        <p:spPr bwMode="auto">
          <a:xfrm>
            <a:off x="4671418" y="2277707"/>
            <a:ext cx="158531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Pooled Risk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Insurers + Self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smtClean="0"/>
              <a:t>Insureds Employers</a:t>
            </a:r>
            <a:r>
              <a:rPr lang="en-US" altLang="en-US" sz="1350" dirty="0" smtClean="0"/>
              <a:t>	</a:t>
            </a:r>
            <a:endParaRPr lang="en-US" altLang="en-US" sz="1350" dirty="0"/>
          </a:p>
        </p:txBody>
      </p:sp>
      <p:sp>
        <p:nvSpPr>
          <p:cNvPr id="36" name="Right Triangle 35"/>
          <p:cNvSpPr/>
          <p:nvPr/>
        </p:nvSpPr>
        <p:spPr>
          <a:xfrm flipH="1">
            <a:off x="7416405" y="5567364"/>
            <a:ext cx="1635919" cy="103585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407" name="TextBox 36"/>
          <p:cNvSpPr txBox="1">
            <a:spLocks noChangeArrowheads="1"/>
          </p:cNvSpPr>
          <p:nvPr/>
        </p:nvSpPr>
        <p:spPr bwMode="auto">
          <a:xfrm>
            <a:off x="6825262" y="2277706"/>
            <a:ext cx="850106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Provider born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Risk</a:t>
            </a:r>
          </a:p>
        </p:txBody>
      </p:sp>
      <p:sp>
        <p:nvSpPr>
          <p:cNvPr id="16408" name="TextBox 37"/>
          <p:cNvSpPr txBox="1">
            <a:spLocks noChangeArrowheads="1"/>
          </p:cNvSpPr>
          <p:nvPr/>
        </p:nvSpPr>
        <p:spPr bwMode="auto">
          <a:xfrm>
            <a:off x="9017795" y="4227909"/>
            <a:ext cx="961319" cy="182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00" dirty="0"/>
              <a:t>100%=all risk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9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00" dirty="0"/>
              <a:t>90%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9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00" dirty="0"/>
              <a:t>70%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9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00" dirty="0"/>
              <a:t>50%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9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00" dirty="0"/>
              <a:t>30%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9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900" dirty="0"/>
              <a:t>10%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350" dirty="0"/>
          </a:p>
        </p:txBody>
      </p:sp>
      <p:sp>
        <p:nvSpPr>
          <p:cNvPr id="16409" name="TextBox 1"/>
          <p:cNvSpPr txBox="1">
            <a:spLocks noChangeArrowheads="1"/>
          </p:cNvSpPr>
          <p:nvPr/>
        </p:nvSpPr>
        <p:spPr bwMode="auto">
          <a:xfrm>
            <a:off x="8208765" y="2648816"/>
            <a:ext cx="171561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Capitation     1,2,3,4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DRGs              3,4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FFS                  4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Cost                 none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81587" y="3632803"/>
            <a:ext cx="401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‘good old days” when </a:t>
            </a:r>
            <a:r>
              <a:rPr lang="en-US" dirty="0" err="1"/>
              <a:t>Mgrs</a:t>
            </a:r>
            <a:r>
              <a:rPr lang="en-US" dirty="0"/>
              <a:t> </a:t>
            </a:r>
            <a:r>
              <a:rPr lang="en-US" dirty="0" err="1"/>
              <a:t>didn</a:t>
            </a:r>
            <a:r>
              <a:rPr lang="uk-UA" dirty="0"/>
              <a:t>’</a:t>
            </a:r>
            <a:r>
              <a:rPr lang="en-US" dirty="0"/>
              <a:t>t</a:t>
            </a:r>
          </a:p>
          <a:p>
            <a:r>
              <a:rPr lang="en-US" dirty="0"/>
              <a:t> overlap or interfere with care decisions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56736" y="3606646"/>
            <a:ext cx="4913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Increased interdependence of org sustain- </a:t>
            </a:r>
          </a:p>
          <a:p>
            <a:r>
              <a:rPr lang="en-US" dirty="0"/>
              <a:t>ability and care management 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4414" y="1971446"/>
            <a:ext cx="1477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Trends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1561" y="780209"/>
            <a:ext cx="2533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Types of Risk  stemming from Fixed annual payment per capita</a:t>
            </a:r>
          </a:p>
        </p:txBody>
      </p:sp>
      <p:sp>
        <p:nvSpPr>
          <p:cNvPr id="34" name="TextBox 2"/>
          <p:cNvSpPr txBox="1">
            <a:spLocks noChangeArrowheads="1"/>
          </p:cNvSpPr>
          <p:nvPr/>
        </p:nvSpPr>
        <p:spPr bwMode="auto">
          <a:xfrm>
            <a:off x="8208764" y="2104312"/>
            <a:ext cx="192918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Payment</a:t>
            </a:r>
            <a:r>
              <a:rPr lang="en-US" altLang="en-US" sz="1350" dirty="0">
                <a:solidFill>
                  <a:srgbClr val="FF0000"/>
                </a:solidFill>
              </a:rPr>
              <a:t>       </a:t>
            </a:r>
            <a:r>
              <a:rPr lang="en-US" altLang="en-US" sz="1350" dirty="0"/>
              <a:t>Type of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350" dirty="0"/>
              <a:t>Methods </a:t>
            </a:r>
            <a:r>
              <a:rPr lang="en-US" altLang="en-US" sz="1350" dirty="0">
                <a:solidFill>
                  <a:srgbClr val="FF0000"/>
                </a:solidFill>
              </a:rPr>
              <a:t>     </a:t>
            </a:r>
            <a:r>
              <a:rPr lang="en-US" altLang="en-US" sz="1350" dirty="0"/>
              <a:t>Provider risk</a:t>
            </a:r>
          </a:p>
        </p:txBody>
      </p:sp>
    </p:spTree>
    <p:extLst>
      <p:ext uri="{BB962C8B-B14F-4D97-AF65-F5344CB8AC3E}">
        <p14:creationId xmlns:p14="http://schemas.microsoft.com/office/powerpoint/2010/main" val="138524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114</Words>
  <Application>Microsoft Macintosh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                      Increasing Payment Risk                            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2018-10-12T15:38:08Z</dcterms:created>
  <dcterms:modified xsi:type="dcterms:W3CDTF">2018-10-12T15:43:20Z</dcterms:modified>
</cp:coreProperties>
</file>