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6FCBC-B69B-F745-BD06-105765E7794C}" type="datetimeFigureOut">
              <a:rPr lang="en-US" smtClean="0"/>
              <a:t>6/21/18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E8956-3A25-1047-A6EE-04A351238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18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F35B2-ED29-4DE1-9C18-F10478E19B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75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8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6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70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35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2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2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7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46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4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4E9EB-7728-FF48-846E-F8DBC18AC35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89A5F-15B7-C842-834F-9A1AB15B9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93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 Businesses respond to more risk?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1600200"/>
          </a:xfrm>
        </p:spPr>
        <p:txBody>
          <a:bodyPr/>
          <a:lstStyle/>
          <a:p>
            <a:r>
              <a:rPr lang="en-US"/>
              <a:t>Get Leaner --- raise levels of expected profitability to match the higher level of risk associated with business conditions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971801"/>
            <a:ext cx="3276600" cy="3626025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5312019" y="3123756"/>
          <a:ext cx="4686300" cy="3322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0876"/>
                <a:gridCol w="812272"/>
                <a:gridCol w="1171576"/>
                <a:gridCol w="1171576"/>
              </a:tblGrid>
              <a:tr h="708389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Comm</a:t>
                      </a:r>
                      <a:r>
                        <a:rPr lang="en-US" sz="1400" dirty="0" smtClean="0"/>
                        <a:t> Hospitals</a:t>
                      </a:r>
                    </a:p>
                    <a:p>
                      <a:r>
                        <a:rPr lang="en-US" sz="1400" dirty="0" smtClean="0"/>
                        <a:t>782,000Beds</a:t>
                      </a:r>
                    </a:p>
                    <a:p>
                      <a:r>
                        <a:rPr lang="en-US" sz="1400" dirty="0" smtClean="0"/>
                        <a:t>35 M  Admits</a:t>
                      </a:r>
                      <a:endParaRPr lang="en-US" sz="1400" dirty="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4862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Profit rate on revenue (2015)</a:t>
                      </a:r>
                      <a:endParaRPr lang="en-US" sz="1400" dirty="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Est Profit</a:t>
                      </a:r>
                      <a:endParaRPr lang="en-US" sz="1400" dirty="0"/>
                    </a:p>
                  </a:txBody>
                  <a:tcPr marL="68594" marR="68594" marT="34277" marB="34277"/>
                </a:tc>
              </a:tr>
              <a:tr h="49511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-- NFP</a:t>
                      </a:r>
                      <a:endParaRPr lang="en-US" sz="1400" dirty="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2845 (59%)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  6.2 %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 $ 31.7B</a:t>
                      </a:r>
                      <a:endParaRPr lang="en-US" sz="1400"/>
                    </a:p>
                  </a:txBody>
                  <a:tcPr marL="68594" marR="68594" marT="34277" marB="34277"/>
                </a:tc>
              </a:tr>
              <a:tr h="49511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-- FP</a:t>
                      </a:r>
                      <a:endParaRPr lang="en-US" sz="1400" dirty="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1034 (21%)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11.2%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 $ 20.0B</a:t>
                      </a:r>
                      <a:endParaRPr lang="en-US" sz="1400"/>
                    </a:p>
                  </a:txBody>
                  <a:tcPr marL="68594" marR="68594" marT="34277" marB="34277"/>
                </a:tc>
              </a:tr>
              <a:tr h="495111">
                <a:tc>
                  <a:txBody>
                    <a:bodyPr/>
                    <a:lstStyle/>
                    <a:p>
                      <a:r>
                        <a:rPr lang="en-US" sz="1400" smtClean="0"/>
                        <a:t>-- </a:t>
                      </a:r>
                      <a:r>
                        <a:rPr lang="en-US" sz="1400" err="1" smtClean="0"/>
                        <a:t>Govt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  983 (20%)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0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      0</a:t>
                      </a:r>
                      <a:endParaRPr lang="en-US" sz="1400"/>
                    </a:p>
                  </a:txBody>
                  <a:tcPr marL="68594" marR="68594" marT="34277" marB="34277"/>
                </a:tc>
              </a:tr>
              <a:tr h="28183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</a:tr>
              <a:tr h="281832">
                <a:tc>
                  <a:txBody>
                    <a:bodyPr/>
                    <a:lstStyle/>
                    <a:p>
                      <a:r>
                        <a:rPr lang="en-US" sz="1400" smtClean="0"/>
                        <a:t>Federal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212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</a:tr>
              <a:tr h="281832">
                <a:tc>
                  <a:txBody>
                    <a:bodyPr/>
                    <a:lstStyle/>
                    <a:p>
                      <a:r>
                        <a:rPr lang="en-US" sz="1400" smtClean="0"/>
                        <a:t>LTC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  79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</a:tr>
              <a:tr h="281832">
                <a:tc>
                  <a:txBody>
                    <a:bodyPr/>
                    <a:lstStyle/>
                    <a:p>
                      <a:r>
                        <a:rPr lang="en-US" sz="1400" smtClean="0"/>
                        <a:t>Psych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r>
                        <a:rPr lang="en-US" sz="1400" smtClean="0"/>
                        <a:t>401  </a:t>
                      </a:r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94" marR="68594" marT="34277" marB="34277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94" marR="68594" marT="34277" marB="3427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05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Macintosh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How do Businesses respond to more risk?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Businesses respond to more risk?</dc:title>
  <dc:creator>Microsoft Office User</dc:creator>
  <cp:lastModifiedBy>Microsoft Office User</cp:lastModifiedBy>
  <cp:revision>1</cp:revision>
  <dcterms:created xsi:type="dcterms:W3CDTF">2018-06-21T19:37:08Z</dcterms:created>
  <dcterms:modified xsi:type="dcterms:W3CDTF">2018-06-21T19:37:35Z</dcterms:modified>
</cp:coreProperties>
</file>