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localhost/Volumes/dept/health.care/gaumer/diversity%20paper/_R69_NoFemaleSrMgrs_fm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Figure 1    Trends in Senior </a:t>
            </a:r>
            <a:r>
              <a:rPr lang="en-US" dirty="0" smtClean="0"/>
              <a:t>Management</a:t>
            </a:r>
            <a:endParaRPr lang="en-US" dirty="0"/>
          </a:p>
        </c:rich>
      </c:tx>
      <c:layout>
        <c:manualLayout>
          <c:xMode val="edge"/>
          <c:yMode val="edge"/>
          <c:x val="0.145044525684289"/>
          <c:y val="0.008223684210526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730531496062992"/>
          <c:y val="0.0288235294117647"/>
          <c:w val="0.876946850393701"/>
          <c:h val="0.844277612715914"/>
        </c:manualLayout>
      </c:layout>
      <c:lineChart>
        <c:grouping val="standard"/>
        <c:varyColors val="0"/>
        <c:ser>
          <c:idx val="0"/>
          <c:order val="0"/>
          <c:tx>
            <c:strRef>
              <c:f>'2014'!$J$23</c:f>
              <c:strCache>
                <c:ptCount val="1"/>
                <c:pt idx="0">
                  <c:v>All Senior Officers and Managers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'2014'!$I$24:$I$30</c:f>
              <c:numCache>
                <c:formatCode>General</c:formatCode>
                <c:ptCount val="7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</c:numCache>
            </c:numRef>
          </c:cat>
          <c:val>
            <c:numRef>
              <c:f>'2014'!$J$24:$J$30</c:f>
              <c:numCache>
                <c:formatCode>General</c:formatCode>
                <c:ptCount val="7"/>
                <c:pt idx="0">
                  <c:v>1.0</c:v>
                </c:pt>
                <c:pt idx="1">
                  <c:v>0.96</c:v>
                </c:pt>
                <c:pt idx="2">
                  <c:v>0.94</c:v>
                </c:pt>
                <c:pt idx="3">
                  <c:v>0.94</c:v>
                </c:pt>
                <c:pt idx="4">
                  <c:v>0.92</c:v>
                </c:pt>
                <c:pt idx="5">
                  <c:v>0.92</c:v>
                </c:pt>
                <c:pt idx="6">
                  <c:v>0.88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'2014'!$K$23</c:f>
              <c:strCache>
                <c:ptCount val="1"/>
                <c:pt idx="0">
                  <c:v>Female Senior Officers and Managers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'2014'!$I$24:$I$30</c:f>
              <c:numCache>
                <c:formatCode>General</c:formatCode>
                <c:ptCount val="7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</c:numCache>
            </c:numRef>
          </c:cat>
          <c:val>
            <c:numRef>
              <c:f>'2014'!$K$24:$K$30</c:f>
              <c:numCache>
                <c:formatCode>General</c:formatCode>
                <c:ptCount val="7"/>
                <c:pt idx="0">
                  <c:v>1.0</c:v>
                </c:pt>
                <c:pt idx="1">
                  <c:v>0.96</c:v>
                </c:pt>
                <c:pt idx="2">
                  <c:v>0.92</c:v>
                </c:pt>
                <c:pt idx="3">
                  <c:v>0.92</c:v>
                </c:pt>
                <c:pt idx="4">
                  <c:v>0.88</c:v>
                </c:pt>
                <c:pt idx="5">
                  <c:v>0.89</c:v>
                </c:pt>
                <c:pt idx="6">
                  <c:v>0.85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'2014'!$L$23</c:f>
              <c:strCache>
                <c:ptCount val="1"/>
                <c:pt idx="0">
                  <c:v>Minority Female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'2014'!$I$24:$I$30</c:f>
              <c:numCache>
                <c:formatCode>General</c:formatCode>
                <c:ptCount val="7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</c:numCache>
            </c:numRef>
          </c:cat>
          <c:val>
            <c:numRef>
              <c:f>'2014'!$L$24:$L$30</c:f>
              <c:numCache>
                <c:formatCode>General</c:formatCode>
                <c:ptCount val="7"/>
                <c:pt idx="0">
                  <c:v>1.0</c:v>
                </c:pt>
                <c:pt idx="1">
                  <c:v>0.95</c:v>
                </c:pt>
                <c:pt idx="2">
                  <c:v>0.91</c:v>
                </c:pt>
                <c:pt idx="3">
                  <c:v>0.91</c:v>
                </c:pt>
                <c:pt idx="4">
                  <c:v>0.88</c:v>
                </c:pt>
                <c:pt idx="5">
                  <c:v>0.89</c:v>
                </c:pt>
                <c:pt idx="6">
                  <c:v>0.85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'2014'!$M$23</c:f>
              <c:strCache>
                <c:ptCount val="1"/>
                <c:pt idx="0">
                  <c:v>Black Female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'2014'!$I$24:$I$30</c:f>
              <c:numCache>
                <c:formatCode>General</c:formatCode>
                <c:ptCount val="7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</c:numCache>
            </c:numRef>
          </c:cat>
          <c:val>
            <c:numRef>
              <c:f>'2014'!$M$24:$M$30</c:f>
              <c:numCache>
                <c:formatCode>General</c:formatCode>
                <c:ptCount val="7"/>
                <c:pt idx="0">
                  <c:v>1.0</c:v>
                </c:pt>
                <c:pt idx="1">
                  <c:v>0.95</c:v>
                </c:pt>
                <c:pt idx="2">
                  <c:v>0.93</c:v>
                </c:pt>
                <c:pt idx="3">
                  <c:v>0.9</c:v>
                </c:pt>
                <c:pt idx="4">
                  <c:v>0.77</c:v>
                </c:pt>
                <c:pt idx="5">
                  <c:v>0.76</c:v>
                </c:pt>
                <c:pt idx="6">
                  <c:v>0.76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248064"/>
        <c:axId val="367197360"/>
      </c:lineChart>
      <c:catAx>
        <c:axId val="37324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97360"/>
        <c:crosses val="autoZero"/>
        <c:auto val="1"/>
        <c:lblAlgn val="ctr"/>
        <c:lblOffset val="100"/>
        <c:noMultiLvlLbl val="0"/>
      </c:catAx>
      <c:valAx>
        <c:axId val="367197360"/>
        <c:scaling>
          <c:orientation val="minMax"/>
          <c:max val="1.1"/>
          <c:min val="0.7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24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857897570496"/>
          <c:y val="0.16632304185661"/>
          <c:w val="0.810876236624268"/>
          <c:h val="0.2210124844591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7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94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35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2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7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92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3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8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1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BFE72-6A14-7846-8013-C59548C5CE60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02BD9-360D-B34D-905C-3C1761C19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1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How do business organizations respond to Risk &amp; Uncertainty  Increases?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1676400"/>
          </a:xfrm>
        </p:spPr>
        <p:txBody>
          <a:bodyPr/>
          <a:lstStyle/>
          <a:p>
            <a:r>
              <a:rPr lang="en-US" dirty="0" smtClean="0"/>
              <a:t>Get bigger --- be able to absorb larger fluctuations in business conditions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mergers, </a:t>
            </a:r>
            <a:r>
              <a:rPr lang="en-US" dirty="0" err="1" smtClean="0"/>
              <a:t>aquisitions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262" y="3459164"/>
            <a:ext cx="3911600" cy="3094036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>
            <p:extLst/>
          </p:nvPr>
        </p:nvGraphicFramePr>
        <p:xfrm>
          <a:off x="6248400" y="3512309"/>
          <a:ext cx="4267200" cy="3088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539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How do business organizations respond to Risk &amp; Uncertainty  Increases?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business organizations respond to Risk &amp; Uncertainty  Increases?</dc:title>
  <dc:creator>Microsoft Office User</dc:creator>
  <cp:lastModifiedBy>Microsoft Office User</cp:lastModifiedBy>
  <cp:revision>1</cp:revision>
  <dcterms:created xsi:type="dcterms:W3CDTF">2018-06-21T19:35:53Z</dcterms:created>
  <dcterms:modified xsi:type="dcterms:W3CDTF">2018-06-21T19:36:28Z</dcterms:modified>
</cp:coreProperties>
</file>