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93"/>
  </p:normalViewPr>
  <p:slideViewPr>
    <p:cSldViewPr snapToGrid="0" snapToObjects="1">
      <p:cViewPr varScale="1">
        <p:scale>
          <a:sx n="107" d="100"/>
          <a:sy n="107" d="100"/>
        </p:scale>
        <p:origin x="208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Skin diseases</c:v>
                </c:pt>
                <c:pt idx="1">
                  <c:v>Neonatal*</c:v>
                </c:pt>
                <c:pt idx="2">
                  <c:v>Chronic respiratory </c:v>
                </c:pt>
                <c:pt idx="3">
                  <c:v>Nervous System</c:v>
                </c:pt>
                <c:pt idx="4">
                  <c:v>Endocrine (diabetes)</c:v>
                </c:pt>
                <c:pt idx="5">
                  <c:v>Injuries*</c:v>
                </c:pt>
                <c:pt idx="6">
                  <c:v>Musculoskeletal disorders</c:v>
                </c:pt>
                <c:pt idx="7">
                  <c:v>Cancer and Tumors*</c:v>
                </c:pt>
                <c:pt idx="8">
                  <c:v>Circulatory*</c:v>
                </c:pt>
                <c:pt idx="9">
                  <c:v>Mental and behavioral disorders</c:v>
                </c:pt>
              </c:strCache>
            </c:strRef>
          </c:cat>
          <c:val>
            <c:numRef>
              <c:f>Sheet1!$B$2:$B$11</c:f>
              <c:numCache>
                <c:formatCode>0</c:formatCode>
                <c:ptCount val="10"/>
                <c:pt idx="0">
                  <c:v>629.3</c:v>
                </c:pt>
                <c:pt idx="1">
                  <c:v>671.6</c:v>
                </c:pt>
                <c:pt idx="2">
                  <c:v>1424.1</c:v>
                </c:pt>
                <c:pt idx="3">
                  <c:v>1487.3</c:v>
                </c:pt>
                <c:pt idx="4">
                  <c:v>1772.9</c:v>
                </c:pt>
                <c:pt idx="5">
                  <c:v>2518.8</c:v>
                </c:pt>
                <c:pt idx="6">
                  <c:v>2804.2</c:v>
                </c:pt>
                <c:pt idx="7">
                  <c:v>3133.0</c:v>
                </c:pt>
                <c:pt idx="8">
                  <c:v>3260.52</c:v>
                </c:pt>
                <c:pt idx="9">
                  <c:v>3266.2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1990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Skin diseases</c:v>
                </c:pt>
                <c:pt idx="1">
                  <c:v>Neonatal*</c:v>
                </c:pt>
                <c:pt idx="2">
                  <c:v>Chronic respiratory </c:v>
                </c:pt>
                <c:pt idx="3">
                  <c:v>Nervous System</c:v>
                </c:pt>
                <c:pt idx="4">
                  <c:v>Endocrine (diabetes)</c:v>
                </c:pt>
                <c:pt idx="5">
                  <c:v>Injuries*</c:v>
                </c:pt>
                <c:pt idx="6">
                  <c:v>Musculoskeletal disorders</c:v>
                </c:pt>
                <c:pt idx="7">
                  <c:v>Cancer and Tumors*</c:v>
                </c:pt>
                <c:pt idx="8">
                  <c:v>Circulatory*</c:v>
                </c:pt>
                <c:pt idx="9">
                  <c:v>Mental and behavioral disorders</c:v>
                </c:pt>
              </c:strCache>
            </c:strRef>
          </c:cat>
          <c:val>
            <c:numRef>
              <c:f>Sheet1!$C$2:$C$11</c:f>
              <c:numCache>
                <c:formatCode>0</c:formatCode>
                <c:ptCount val="10"/>
                <c:pt idx="0">
                  <c:v>633.8</c:v>
                </c:pt>
                <c:pt idx="1">
                  <c:v>922.3</c:v>
                </c:pt>
                <c:pt idx="2">
                  <c:v>1459.5</c:v>
                </c:pt>
                <c:pt idx="3">
                  <c:v>1425.9</c:v>
                </c:pt>
                <c:pt idx="4">
                  <c:v>1541.8</c:v>
                </c:pt>
                <c:pt idx="5">
                  <c:v>3518.8</c:v>
                </c:pt>
                <c:pt idx="6">
                  <c:v>2657.0</c:v>
                </c:pt>
                <c:pt idx="7">
                  <c:v>3861.7</c:v>
                </c:pt>
                <c:pt idx="8">
                  <c:v>5133.8</c:v>
                </c:pt>
                <c:pt idx="9">
                  <c:v>2948.3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6822000"/>
        <c:axId val="377451088"/>
      </c:barChart>
      <c:catAx>
        <c:axId val="37682200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chemeClr val="accent4"/>
            </a:solidFill>
          </a:ln>
        </c:spPr>
        <c:crossAx val="377451088"/>
        <c:crosses val="autoZero"/>
        <c:auto val="1"/>
        <c:lblAlgn val="ctr"/>
        <c:lblOffset val="100"/>
        <c:noMultiLvlLbl val="0"/>
      </c:catAx>
      <c:valAx>
        <c:axId val="37745108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0" sourceLinked="1"/>
        <c:majorTickMark val="out"/>
        <c:minorTickMark val="none"/>
        <c:tickLblPos val="nextTo"/>
        <c:spPr>
          <a:ln>
            <a:solidFill>
              <a:schemeClr val="accent4"/>
            </a:solidFill>
          </a:ln>
        </c:spPr>
        <c:crossAx val="37682200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rgbClr val="000000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D88E7-06BD-D847-8BA2-05B10D1E0FE5}" type="datetimeFigureOut">
              <a:rPr lang="en-US" smtClean="0"/>
              <a:t>6/22/18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CCD33-8857-7A4C-A96E-8D0F011F6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03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875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8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9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1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2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95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9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61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1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8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46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80160"/>
            <a:ext cx="11968480" cy="4480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+mn-lt"/>
                <a:cs typeface="Calibri" pitchFamily="34" charset="0"/>
              </a:defRPr>
            </a:lvl5pPr>
          </a:lstStyle>
          <a:p>
            <a:pPr lvl="0"/>
            <a:endParaRPr lang="en-US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21920" y="5852160"/>
            <a:ext cx="11972544" cy="73152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000" baseline="0">
                <a:solidFill>
                  <a:srgbClr val="3C3A3B"/>
                </a:solidFill>
                <a:latin typeface="Georgia" pitchFamily="18" charset="0"/>
                <a:cs typeface="Georgia" pitchFamily="18" charset="0"/>
              </a:defRPr>
            </a:lvl1pPr>
          </a:lstStyle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endParaRPr lang="en-US" dirty="0" smtClean="0"/>
          </a:p>
          <a:p>
            <a:pPr algn="l">
              <a:spcBef>
                <a:spcPts val="0"/>
              </a:spcBef>
            </a:pPr>
            <a:r>
              <a:rPr lang="en-US" dirty="0" smtClean="0"/>
              <a:t>Insert Source/Notes Here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21920" y="91440"/>
            <a:ext cx="119481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92947"/>
                </a:solidFill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5068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F911D-2ED3-694F-8028-EF508D29E2F2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38F87-028B-9345-8922-50692876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7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hdx.healthdata.org/global-burden-disease-study-2013-gbd-2013-data-downloads" TargetMode="External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615440" y="5852160"/>
            <a:ext cx="8979408" cy="73152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* Indicates statistically significant change from 1990 to 2013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Source</a:t>
            </a:r>
            <a:r>
              <a:rPr lang="en-US" dirty="0">
                <a:solidFill>
                  <a:srgbClr val="000000"/>
                </a:solidFill>
              </a:rPr>
              <a:t>: Institute for Health Metrics and Evaluation. Global Burden of Disease Study </a:t>
            </a:r>
            <a:r>
              <a:rPr lang="en-US" dirty="0" smtClean="0">
                <a:solidFill>
                  <a:srgbClr val="000000"/>
                </a:solidFill>
              </a:rPr>
              <a:t>2013 </a:t>
            </a:r>
            <a:r>
              <a:rPr lang="en-US" dirty="0">
                <a:solidFill>
                  <a:srgbClr val="000000"/>
                </a:solidFill>
              </a:rPr>
              <a:t>(GBD </a:t>
            </a:r>
            <a:r>
              <a:rPr lang="en-US" dirty="0" smtClean="0">
                <a:solidFill>
                  <a:srgbClr val="000000"/>
                </a:solidFill>
              </a:rPr>
              <a:t>2013) </a:t>
            </a:r>
            <a:r>
              <a:rPr lang="en-US" dirty="0">
                <a:solidFill>
                  <a:srgbClr val="000000"/>
                </a:solidFill>
              </a:rPr>
              <a:t>Data </a:t>
            </a:r>
            <a:r>
              <a:rPr lang="en-US" dirty="0" smtClean="0">
                <a:solidFill>
                  <a:srgbClr val="000000"/>
                </a:solidFill>
              </a:rPr>
              <a:t>Downloads, available here: </a:t>
            </a:r>
            <a:r>
              <a:rPr lang="en-US" dirty="0">
                <a:solidFill>
                  <a:srgbClr val="000000"/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rgbClr val="000000"/>
                </a:solidFill>
                <a:hlinkClick r:id="rId3"/>
              </a:rPr>
              <a:t>ghdx.healthdata.org/global-burden-disease-study-2013-gbd-2013-data-downloads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 smtClean="0"/>
              <a:t>U.S. disease burden has decreased in past two decades for circulatory, cancer, injuries, and neonatal disorders</a:t>
            </a:r>
            <a:endParaRPr lang="en-US" b="0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/>
          </p:nvPr>
        </p:nvGraphicFramePr>
        <p:xfrm>
          <a:off x="1600201" y="1279526"/>
          <a:ext cx="8975725" cy="474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0" y="1014984"/>
            <a:ext cx="66095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accent4">
                    <a:lumMod val="75000"/>
                  </a:schemeClr>
                </a:solidFill>
              </a:rPr>
              <a:t>Age standardized disability adjusted life years (DALYs) rate per 100,000 population, both sexes, 1990 and 2013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61120" y="3554730"/>
            <a:ext cx="28158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And increased for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smtClean="0"/>
              <a:t>- </a:t>
            </a:r>
            <a:r>
              <a:rPr lang="en-US" sz="2400" smtClean="0"/>
              <a:t>Mental H (now #1)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- </a:t>
            </a:r>
            <a:r>
              <a:rPr lang="en-US" sz="2400" dirty="0" err="1" smtClean="0"/>
              <a:t>MusculoSk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- Endocrine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799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96</Words>
  <Application>Microsoft Macintosh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Calibri Light</vt:lpstr>
      <vt:lpstr>Georgia</vt:lpstr>
      <vt:lpstr>Arial</vt:lpstr>
      <vt:lpstr>Office Theme</vt:lpstr>
      <vt:lpstr>U.S. disease burden has decreased in past two decades for circulatory, cancer, injuries, and neonatal disorders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Burden of disease</dc:title>
  <dc:creator>Microsoft Office User</dc:creator>
  <cp:lastModifiedBy>Microsoft Office User</cp:lastModifiedBy>
  <cp:revision>2</cp:revision>
  <dcterms:created xsi:type="dcterms:W3CDTF">2018-06-22T20:01:54Z</dcterms:created>
  <dcterms:modified xsi:type="dcterms:W3CDTF">2018-06-22T20:09:21Z</dcterms:modified>
</cp:coreProperties>
</file>