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599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6807056823991"/>
          <c:y val="0.0426338861897582"/>
          <c:w val="0.689511660504803"/>
          <c:h val="0.832619568387285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Sheet1!$A$2:$A$46</c:f>
              <c:numCache>
                <c:formatCode>General</c:formatCode>
                <c:ptCount val="45"/>
                <c:pt idx="0">
                  <c:v>1939.0</c:v>
                </c:pt>
                <c:pt idx="1">
                  <c:v>1943.0</c:v>
                </c:pt>
                <c:pt idx="2">
                  <c:v>1946.0</c:v>
                </c:pt>
                <c:pt idx="3">
                  <c:v>1949.0</c:v>
                </c:pt>
                <c:pt idx="4">
                  <c:v>1951.0</c:v>
                </c:pt>
                <c:pt idx="5">
                  <c:v>1952.0</c:v>
                </c:pt>
                <c:pt idx="6">
                  <c:v>1953.0</c:v>
                </c:pt>
                <c:pt idx="7">
                  <c:v>1955.0</c:v>
                </c:pt>
                <c:pt idx="8">
                  <c:v>1956.0</c:v>
                </c:pt>
                <c:pt idx="9">
                  <c:v>1957.0</c:v>
                </c:pt>
                <c:pt idx="10">
                  <c:v>1958.0</c:v>
                </c:pt>
                <c:pt idx="11">
                  <c:v>1959.0</c:v>
                </c:pt>
                <c:pt idx="12">
                  <c:v>1960.0</c:v>
                </c:pt>
                <c:pt idx="13">
                  <c:v>1961.0</c:v>
                </c:pt>
                <c:pt idx="14">
                  <c:v>1962.0</c:v>
                </c:pt>
                <c:pt idx="15">
                  <c:v>1963.0</c:v>
                </c:pt>
                <c:pt idx="16">
                  <c:v>1964.0</c:v>
                </c:pt>
                <c:pt idx="17">
                  <c:v>1965.0</c:v>
                </c:pt>
                <c:pt idx="18">
                  <c:v>1966.0</c:v>
                </c:pt>
                <c:pt idx="19">
                  <c:v>1967.0</c:v>
                </c:pt>
                <c:pt idx="20">
                  <c:v>1968.0</c:v>
                </c:pt>
                <c:pt idx="21">
                  <c:v>1969.0</c:v>
                </c:pt>
                <c:pt idx="22">
                  <c:v>1970.0</c:v>
                </c:pt>
                <c:pt idx="23">
                  <c:v>1971.0</c:v>
                </c:pt>
                <c:pt idx="24">
                  <c:v>1972.0</c:v>
                </c:pt>
                <c:pt idx="25">
                  <c:v>1973.0</c:v>
                </c:pt>
                <c:pt idx="26">
                  <c:v>1974.0</c:v>
                </c:pt>
                <c:pt idx="27">
                  <c:v>1975.0</c:v>
                </c:pt>
                <c:pt idx="28">
                  <c:v>1976.0</c:v>
                </c:pt>
                <c:pt idx="29">
                  <c:v>1977.0</c:v>
                </c:pt>
                <c:pt idx="30">
                  <c:v>1978.0</c:v>
                </c:pt>
                <c:pt idx="31">
                  <c:v>1979.0</c:v>
                </c:pt>
                <c:pt idx="32">
                  <c:v>1980.0</c:v>
                </c:pt>
                <c:pt idx="33">
                  <c:v>1981.0</c:v>
                </c:pt>
                <c:pt idx="34">
                  <c:v>1982.0</c:v>
                </c:pt>
                <c:pt idx="35">
                  <c:v>1985.0</c:v>
                </c:pt>
                <c:pt idx="36">
                  <c:v>1988.0</c:v>
                </c:pt>
                <c:pt idx="37">
                  <c:v>1991.0</c:v>
                </c:pt>
                <c:pt idx="38">
                  <c:v>1993.0</c:v>
                </c:pt>
                <c:pt idx="39">
                  <c:v>1995.0</c:v>
                </c:pt>
                <c:pt idx="40">
                  <c:v>1996.0</c:v>
                </c:pt>
                <c:pt idx="41">
                  <c:v>1997.0</c:v>
                </c:pt>
                <c:pt idx="42">
                  <c:v>1998.0</c:v>
                </c:pt>
                <c:pt idx="43">
                  <c:v>1999.0</c:v>
                </c:pt>
                <c:pt idx="44">
                  <c:v>2000.0</c:v>
                </c:pt>
              </c:numCache>
            </c:numRef>
          </c:xVal>
          <c:yVal>
            <c:numRef>
              <c:f>Sheet1!$B$2:$B$46</c:f>
              <c:numCache>
                <c:formatCode>General</c:formatCode>
                <c:ptCount val="45"/>
                <c:pt idx="0">
                  <c:v>0.581</c:v>
                </c:pt>
                <c:pt idx="1">
                  <c:v>0.589</c:v>
                </c:pt>
                <c:pt idx="2">
                  <c:v>0.600000000000001</c:v>
                </c:pt>
                <c:pt idx="3">
                  <c:v>0.612000000000001</c:v>
                </c:pt>
                <c:pt idx="4">
                  <c:v>0.610000000000001</c:v>
                </c:pt>
                <c:pt idx="5">
                  <c:v>0.620000000000002</c:v>
                </c:pt>
                <c:pt idx="6">
                  <c:v>0.630000000000002</c:v>
                </c:pt>
                <c:pt idx="7">
                  <c:v>0.639000000000002</c:v>
                </c:pt>
                <c:pt idx="8">
                  <c:v>0.639000000000002</c:v>
                </c:pt>
                <c:pt idx="9">
                  <c:v>0.633000000000002</c:v>
                </c:pt>
                <c:pt idx="10">
                  <c:v>0.630000000000002</c:v>
                </c:pt>
                <c:pt idx="11">
                  <c:v>0.613000000000002</c:v>
                </c:pt>
                <c:pt idx="12">
                  <c:v>0.608000000000001</c:v>
                </c:pt>
                <c:pt idx="13">
                  <c:v>0.594</c:v>
                </c:pt>
                <c:pt idx="14">
                  <c:v>0.595</c:v>
                </c:pt>
                <c:pt idx="15">
                  <c:v>0.596</c:v>
                </c:pt>
                <c:pt idx="16">
                  <c:v>0.596</c:v>
                </c:pt>
                <c:pt idx="17">
                  <c:v>0.600000000000001</c:v>
                </c:pt>
                <c:pt idx="18">
                  <c:v>0.58</c:v>
                </c:pt>
                <c:pt idx="19">
                  <c:v>0.578000000000001</c:v>
                </c:pt>
                <c:pt idx="20">
                  <c:v>0.582</c:v>
                </c:pt>
                <c:pt idx="21">
                  <c:v>0.605000000000001</c:v>
                </c:pt>
                <c:pt idx="22">
                  <c:v>0.594</c:v>
                </c:pt>
                <c:pt idx="23">
                  <c:v>0.595</c:v>
                </c:pt>
                <c:pt idx="24">
                  <c:v>0.579000000000001</c:v>
                </c:pt>
                <c:pt idx="25">
                  <c:v>0.566</c:v>
                </c:pt>
                <c:pt idx="26">
                  <c:v>0.572</c:v>
                </c:pt>
                <c:pt idx="27">
                  <c:v>0.588</c:v>
                </c:pt>
                <c:pt idx="28">
                  <c:v>0.602000000000001</c:v>
                </c:pt>
                <c:pt idx="29">
                  <c:v>0.589</c:v>
                </c:pt>
                <c:pt idx="30">
                  <c:v>0.600000000000001</c:v>
                </c:pt>
                <c:pt idx="31">
                  <c:v>0.596</c:v>
                </c:pt>
                <c:pt idx="32">
                  <c:v>0.602000000000001</c:v>
                </c:pt>
                <c:pt idx="33">
                  <c:v>0.592</c:v>
                </c:pt>
                <c:pt idx="34">
                  <c:v>0.617000000000002</c:v>
                </c:pt>
                <c:pt idx="35">
                  <c:v>0.630000000000002</c:v>
                </c:pt>
                <c:pt idx="36">
                  <c:v>0.650000000000002</c:v>
                </c:pt>
                <c:pt idx="37">
                  <c:v>0.68</c:v>
                </c:pt>
                <c:pt idx="38">
                  <c:v>0.710000000000001</c:v>
                </c:pt>
                <c:pt idx="39">
                  <c:v>0.78</c:v>
                </c:pt>
                <c:pt idx="40">
                  <c:v>0.78</c:v>
                </c:pt>
                <c:pt idx="41">
                  <c:v>0.78</c:v>
                </c:pt>
                <c:pt idx="42">
                  <c:v>0.79</c:v>
                </c:pt>
                <c:pt idx="43">
                  <c:v>0.79</c:v>
                </c:pt>
                <c:pt idx="44">
                  <c:v>0.8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9771280"/>
        <c:axId val="2139938192"/>
      </c:scatterChart>
      <c:valAx>
        <c:axId val="213977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9938192"/>
        <c:crosses val="autoZero"/>
        <c:crossBetween val="midCat"/>
      </c:valAx>
      <c:valAx>
        <c:axId val="2139938192"/>
        <c:scaling>
          <c:orientation val="minMax"/>
          <c:max val="0.9"/>
          <c:min val="0.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977128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9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2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9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9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27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1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84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EB774-5A0E-294D-B89C-559800147827}" type="datetimeFigureOut">
              <a:rPr lang="en-US" smtClean="0"/>
              <a:t>12/31/16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E3950-579D-AE43-8F44-C4501C832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9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Ratio of Women</a:t>
            </a:r>
            <a:r>
              <a:rPr lang="ja-JP" altLang="en-US" dirty="0"/>
              <a:t>’</a:t>
            </a:r>
            <a:r>
              <a:rPr lang="en-US" altLang="ja-JP" dirty="0"/>
              <a:t>s to Men</a:t>
            </a:r>
            <a:r>
              <a:rPr lang="ja-JP" altLang="en-US" dirty="0"/>
              <a:t>’</a:t>
            </a:r>
            <a:r>
              <a:rPr lang="en-US" altLang="ja-JP" dirty="0"/>
              <a:t>s Median Earnings</a:t>
            </a:r>
            <a:r>
              <a:rPr lang="en-US" altLang="ja-JP"/>
              <a:t/>
            </a:r>
            <a:br>
              <a:rPr lang="en-US" altLang="ja-JP"/>
            </a:br>
            <a:endParaRPr lang="en-US" altLang="en-US" sz="32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71280406"/>
              </p:ext>
            </p:extLst>
          </p:nvPr>
        </p:nvGraphicFramePr>
        <p:xfrm>
          <a:off x="-563880" y="1318260"/>
          <a:ext cx="1275588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7772400" y="2133600"/>
            <a:ext cx="0" cy="312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48200"/>
            <a:ext cx="7848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TextBox 9"/>
          <p:cNvSpPr txBox="1">
            <a:spLocks noChangeArrowheads="1"/>
          </p:cNvSpPr>
          <p:nvPr/>
        </p:nvSpPr>
        <p:spPr bwMode="auto">
          <a:xfrm>
            <a:off x="4572000" y="5334000"/>
            <a:ext cx="1365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/>
              <a:t>Adult LFPR</a:t>
            </a:r>
          </a:p>
        </p:txBody>
      </p:sp>
    </p:spTree>
    <p:extLst>
      <p:ext uri="{BB962C8B-B14F-4D97-AF65-F5344CB8AC3E}">
        <p14:creationId xmlns:p14="http://schemas.microsoft.com/office/powerpoint/2010/main" val="162864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 Light</vt:lpstr>
      <vt:lpstr>ＭＳ Ｐゴシック</vt:lpstr>
      <vt:lpstr>Yu Gothic Light</vt:lpstr>
      <vt:lpstr>Arial</vt:lpstr>
      <vt:lpstr>Calibri</vt:lpstr>
      <vt:lpstr>Office Theme</vt:lpstr>
      <vt:lpstr>Ratio of Women’s to Men’s Median Earnings 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of Women’s to Men’s Median Earnings </dc:title>
  <dc:creator>Microsoft Office User</dc:creator>
  <cp:lastModifiedBy>Microsoft Office User</cp:lastModifiedBy>
  <cp:revision>1</cp:revision>
  <dcterms:created xsi:type="dcterms:W3CDTF">2016-12-31T15:40:47Z</dcterms:created>
  <dcterms:modified xsi:type="dcterms:W3CDTF">2016-12-31T15:42:08Z</dcterms:modified>
</cp:coreProperties>
</file>