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Female Workforce in 2010</a:t>
            </a:r>
            <a:endParaRPr lang="en-US" dirty="0"/>
          </a:p>
        </c:rich>
      </c:tx>
      <c:layout>
        <c:manualLayout>
          <c:xMode val="edge"/>
          <c:yMode val="edge"/>
          <c:x val="0.233695652173913"/>
          <c:y val="0.0196078431372549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Sheet1!$B$3</c:f>
              <c:strCache>
                <c:ptCount val="1"/>
                <c:pt idx="0">
                  <c:v>2010</c:v>
                </c:pt>
              </c:strCache>
            </c:strRef>
          </c:tx>
          <c:cat>
            <c:multiLvlStrRef>
              <c:f>Sheet1!$C$1:$D$2</c:f>
              <c:multiLvlStrCache>
                <c:ptCount val="2"/>
                <c:lvl>
                  <c:pt idx="0">
                    <c:v>78</c:v>
                  </c:pt>
                  <c:pt idx="1">
                    <c:v>22</c:v>
                  </c:pt>
                </c:lvl>
                <c:lvl>
                  <c:pt idx="0">
                    <c:v>HS or Less</c:v>
                  </c:pt>
                  <c:pt idx="1">
                    <c:v>More than HS</c:v>
                  </c:pt>
                </c:lvl>
              </c:multiLvlStrCache>
            </c:multiLvlStrRef>
          </c:cat>
          <c:val>
            <c:numRef>
              <c:f>Sheet1!$C$3:$D$3</c:f>
              <c:numCache>
                <c:formatCode>General</c:formatCode>
                <c:ptCount val="2"/>
                <c:pt idx="0">
                  <c:v>33.0</c:v>
                </c:pt>
                <c:pt idx="1">
                  <c:v>67.0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Female Workforce in 1970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2007</c:v>
                </c:pt>
              </c:strCache>
            </c:strRef>
          </c:tx>
          <c:explosion val="1"/>
          <c:cat>
            <c:strRef>
              <c:f>Sheet1!$C$1:$D$1</c:f>
              <c:strCache>
                <c:ptCount val="2"/>
                <c:pt idx="0">
                  <c:v>HS or Less</c:v>
                </c:pt>
                <c:pt idx="1">
                  <c:v>More than HS</c:v>
                </c:pt>
              </c:strCache>
            </c:strRef>
          </c:cat>
          <c:val>
            <c:numRef>
              <c:f>Sheet1!$C$2:$D$2</c:f>
              <c:numCache>
                <c:formatCode>General</c:formatCode>
                <c:ptCount val="2"/>
                <c:pt idx="0">
                  <c:v>78.0</c:v>
                </c:pt>
                <c:pt idx="1">
                  <c:v>22.0</c:v>
                </c:pt>
              </c:numCache>
            </c:numRef>
          </c:val>
        </c:ser>
        <c:ser>
          <c:idx val="1"/>
          <c:order val="1"/>
          <c:tx>
            <c:strRef>
              <c:f>Sheet1!$B$3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Sheet1!$C$1:$D$1</c:f>
              <c:strCache>
                <c:ptCount val="2"/>
                <c:pt idx="0">
                  <c:v>HS or Less</c:v>
                </c:pt>
                <c:pt idx="1">
                  <c:v>More than HS</c:v>
                </c:pt>
              </c:strCache>
            </c:strRef>
          </c:cat>
          <c:val>
            <c:numRef>
              <c:f>Sheet1!$C$3:$D$3</c:f>
              <c:numCache>
                <c:formatCode>General</c:formatCode>
                <c:ptCount val="2"/>
                <c:pt idx="0">
                  <c:v>33.0</c:v>
                </c:pt>
                <c:pt idx="1">
                  <c:v>67.0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01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99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21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9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4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43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1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0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5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475A9-3266-5B40-AA6F-707DDC14B63D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17CF-C4EC-CF41-A9D1-A10EF4BC8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2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1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8686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/>
              <a:t>Which Families had the Most Women Entering the Work Force? Poor families or higher income families ?? 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5638800" y="1600200"/>
          <a:ext cx="5257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1828800" y="1600200"/>
          <a:ext cx="48006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3581400" y="2667000"/>
            <a:ext cx="5715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/>
              <a:t>22%                                                                      </a:t>
            </a:r>
          </a:p>
          <a:p>
            <a:pPr eaLnBrk="1" hangingPunct="1"/>
            <a:r>
              <a:rPr lang="en-US" altLang="en-US"/>
              <a:t>                                                         33%                                                  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    78%                                67%                              </a:t>
            </a:r>
          </a:p>
        </p:txBody>
      </p:sp>
      <p:sp>
        <p:nvSpPr>
          <p:cNvPr id="57349" name="TextBox 5"/>
          <p:cNvSpPr txBox="1">
            <a:spLocks noChangeArrowheads="1"/>
          </p:cNvSpPr>
          <p:nvPr/>
        </p:nvSpPr>
        <p:spPr bwMode="auto">
          <a:xfrm>
            <a:off x="5029200" y="2438400"/>
            <a:ext cx="1676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/>
              <a:t>HS or less</a:t>
            </a:r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  <a:p>
            <a:pPr eaLnBrk="1" hangingPunct="1"/>
            <a:endParaRPr lang="en-US" altLang="en-US" sz="1800"/>
          </a:p>
        </p:txBody>
      </p:sp>
      <p:sp>
        <p:nvSpPr>
          <p:cNvPr id="57350" name="TextBox 6"/>
          <p:cNvSpPr txBox="1">
            <a:spLocks noChangeArrowheads="1"/>
          </p:cNvSpPr>
          <p:nvPr/>
        </p:nvSpPr>
        <p:spPr bwMode="auto">
          <a:xfrm>
            <a:off x="2514600" y="2133601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/>
              <a:t>Some</a:t>
            </a:r>
          </a:p>
          <a:p>
            <a:pPr eaLnBrk="1" hangingPunct="1"/>
            <a:r>
              <a:rPr lang="en-US" altLang="en-US" sz="1800"/>
              <a:t>College +</a:t>
            </a:r>
          </a:p>
        </p:txBody>
      </p:sp>
      <p:sp>
        <p:nvSpPr>
          <p:cNvPr id="57351" name="TextBox 7"/>
          <p:cNvSpPr txBox="1">
            <a:spLocks noChangeArrowheads="1"/>
          </p:cNvSpPr>
          <p:nvPr/>
        </p:nvSpPr>
        <p:spPr bwMode="auto">
          <a:xfrm>
            <a:off x="2362200" y="64770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/>
              <a:t>      www. BLS.gov</a:t>
            </a:r>
          </a:p>
        </p:txBody>
      </p:sp>
      <p:pic>
        <p:nvPicPr>
          <p:cNvPr id="57352" name="89FB574B.WAV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764" y="6481764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1676400" y="4648200"/>
            <a:ext cx="32004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905000" y="4648200"/>
            <a:ext cx="2743200" cy="1524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At home 1970</a:t>
            </a:r>
          </a:p>
          <a:p>
            <a:pPr>
              <a:defRPr/>
            </a:pPr>
            <a:r>
              <a:rPr lang="en-US" dirty="0"/>
              <a:t>But entered LF</a:t>
            </a:r>
          </a:p>
          <a:p>
            <a:pPr algn="ctr">
              <a:defRPr/>
            </a:pP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800600" y="5029200"/>
            <a:ext cx="22098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4" y="4572000"/>
            <a:ext cx="37226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215961"/>
      </p:ext>
    </p:extLst>
  </p:cSld>
  <p:clrMapOvr>
    <a:masterClrMapping/>
  </p:clrMapOvr>
  <p:transition advTm="881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Macintosh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ＭＳ Ｐゴシック</vt:lpstr>
      <vt:lpstr>Arial</vt:lpstr>
      <vt:lpstr>Calibri</vt:lpstr>
      <vt:lpstr>Office Theme</vt:lpstr>
      <vt:lpstr>Which Families had the Most Women Entering the Work Force? Poor families or higher income families ?? 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Families had the Most Women Entering the Work Force? Poor families or higher income families ?? </dc:title>
  <dc:creator>Microsoft Office User</dc:creator>
  <cp:lastModifiedBy>Microsoft Office User</cp:lastModifiedBy>
  <cp:revision>1</cp:revision>
  <dcterms:created xsi:type="dcterms:W3CDTF">2016-12-31T15:52:35Z</dcterms:created>
  <dcterms:modified xsi:type="dcterms:W3CDTF">2016-12-31T15:53:05Z</dcterms:modified>
</cp:coreProperties>
</file>